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821" r:id="rId2"/>
    <p:sldId id="811" r:id="rId3"/>
    <p:sldId id="263" r:id="rId4"/>
    <p:sldId id="264" r:id="rId5"/>
    <p:sldId id="340" r:id="rId6"/>
    <p:sldId id="341" r:id="rId7"/>
    <p:sldId id="342" r:id="rId8"/>
    <p:sldId id="274" r:id="rId9"/>
    <p:sldId id="275" r:id="rId10"/>
    <p:sldId id="352" r:id="rId11"/>
    <p:sldId id="353" r:id="rId12"/>
    <p:sldId id="276" r:id="rId13"/>
    <p:sldId id="277" r:id="rId14"/>
    <p:sldId id="278" r:id="rId15"/>
    <p:sldId id="280" r:id="rId16"/>
    <p:sldId id="281" r:id="rId17"/>
    <p:sldId id="284" r:id="rId18"/>
    <p:sldId id="354" r:id="rId19"/>
    <p:sldId id="287" r:id="rId20"/>
    <p:sldId id="288" r:id="rId21"/>
    <p:sldId id="291" r:id="rId22"/>
    <p:sldId id="355" r:id="rId23"/>
    <p:sldId id="293" r:id="rId24"/>
    <p:sldId id="294" r:id="rId25"/>
    <p:sldId id="370" r:id="rId26"/>
    <p:sldId id="359" r:id="rId27"/>
    <p:sldId id="360" r:id="rId28"/>
    <p:sldId id="307" r:id="rId29"/>
    <p:sldId id="308" r:id="rId30"/>
    <p:sldId id="309" r:id="rId31"/>
    <p:sldId id="310" r:id="rId32"/>
    <p:sldId id="366" r:id="rId33"/>
    <p:sldId id="832" r:id="rId34"/>
    <p:sldId id="825" r:id="rId35"/>
    <p:sldId id="833" r:id="rId36"/>
    <p:sldId id="835" r:id="rId37"/>
    <p:sldId id="831" r:id="rId38"/>
    <p:sldId id="819" r:id="rId3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 autoAdjust="0"/>
    <p:restoredTop sz="91361" autoAdjust="0"/>
  </p:normalViewPr>
  <p:slideViewPr>
    <p:cSldViewPr snapToGrid="0">
      <p:cViewPr varScale="1">
        <p:scale>
          <a:sx n="112" d="100"/>
          <a:sy n="112" d="100"/>
        </p:scale>
        <p:origin x="2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5EBEA-1279-4717-BD27-C7EE495077B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297FBB-70E8-484D-ADDA-349C5C5EC0DA}">
      <dgm:prSet phldrT="[Text]"/>
      <dgm:spPr/>
      <dgm:t>
        <a:bodyPr/>
        <a:lstStyle/>
        <a:p>
          <a:r>
            <a:rPr lang="en-US" dirty="0"/>
            <a:t>Best Possible Model</a:t>
          </a:r>
        </a:p>
      </dgm:t>
    </dgm:pt>
    <dgm:pt modelId="{23DED236-7B76-43EA-AFA6-B4812BAB3BCB}" type="parTrans" cxnId="{A7002C5F-88B1-4ACC-8329-9D655579EE97}">
      <dgm:prSet/>
      <dgm:spPr/>
      <dgm:t>
        <a:bodyPr/>
        <a:lstStyle/>
        <a:p>
          <a:endParaRPr lang="en-US"/>
        </a:p>
      </dgm:t>
    </dgm:pt>
    <dgm:pt modelId="{B9E7B344-52DB-41A9-AAEF-106B6B018EB2}" type="sibTrans" cxnId="{A7002C5F-88B1-4ACC-8329-9D655579EE97}">
      <dgm:prSet/>
      <dgm:spPr/>
      <dgm:t>
        <a:bodyPr/>
        <a:lstStyle/>
        <a:p>
          <a:endParaRPr lang="en-US"/>
        </a:p>
      </dgm:t>
    </dgm:pt>
    <dgm:pt modelId="{F0C3C22E-A72F-42E3-A5D8-EAA1324E49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Patient Factor Information</a:t>
          </a:r>
        </a:p>
      </dgm:t>
    </dgm:pt>
    <dgm:pt modelId="{49654E44-832B-48D8-8A88-7432BEEA0E73}" type="parTrans" cxnId="{69AC3E77-ABAE-45D3-84D5-F50844D5597C}">
      <dgm:prSet/>
      <dgm:spPr/>
      <dgm:t>
        <a:bodyPr/>
        <a:lstStyle/>
        <a:p>
          <a:endParaRPr lang="en-US"/>
        </a:p>
      </dgm:t>
    </dgm:pt>
    <dgm:pt modelId="{4B9BB6FB-1477-4FDE-A007-2D1D941AEBFD}" type="sibTrans" cxnId="{69AC3E77-ABAE-45D3-84D5-F50844D5597C}">
      <dgm:prSet/>
      <dgm:spPr/>
      <dgm:t>
        <a:bodyPr/>
        <a:lstStyle/>
        <a:p>
          <a:endParaRPr lang="en-US"/>
        </a:p>
      </dgm:t>
    </dgm:pt>
    <dgm:pt modelId="{76C31FE6-5829-4489-A402-945C32DE47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Numeric Information</a:t>
          </a:r>
        </a:p>
      </dgm:t>
    </dgm:pt>
    <dgm:pt modelId="{59C22A17-0850-49C4-8783-ED057382F21E}" type="parTrans" cxnId="{2F432543-80D3-497D-A9EB-2FAF5BB3BCF1}">
      <dgm:prSet/>
      <dgm:spPr/>
      <dgm:t>
        <a:bodyPr/>
        <a:lstStyle/>
        <a:p>
          <a:endParaRPr lang="en-US"/>
        </a:p>
      </dgm:t>
    </dgm:pt>
    <dgm:pt modelId="{F2B9525B-0B5E-4B84-A400-C71062C12E54}" type="sibTrans" cxnId="{2F432543-80D3-497D-A9EB-2FAF5BB3BCF1}">
      <dgm:prSet/>
      <dgm:spPr/>
      <dgm:t>
        <a:bodyPr/>
        <a:lstStyle/>
        <a:p>
          <a:endParaRPr lang="en-US"/>
        </a:p>
      </dgm:t>
    </dgm:pt>
    <dgm:pt modelId="{F315DE48-E7DC-4B9D-AA90-BEEB45CC9F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Information from text</a:t>
          </a:r>
        </a:p>
      </dgm:t>
    </dgm:pt>
    <dgm:pt modelId="{6DE10D35-E2C0-4531-B887-4F26096BB81C}" type="parTrans" cxnId="{26E6FA02-9B15-4A58-94D1-3CB65B58C195}">
      <dgm:prSet/>
      <dgm:spPr/>
      <dgm:t>
        <a:bodyPr/>
        <a:lstStyle/>
        <a:p>
          <a:endParaRPr lang="en-US"/>
        </a:p>
      </dgm:t>
    </dgm:pt>
    <dgm:pt modelId="{4453BA22-6599-45AB-8D06-B14386241D2E}" type="sibTrans" cxnId="{26E6FA02-9B15-4A58-94D1-3CB65B58C195}">
      <dgm:prSet/>
      <dgm:spPr/>
      <dgm:t>
        <a:bodyPr/>
        <a:lstStyle/>
        <a:p>
          <a:endParaRPr lang="en-US"/>
        </a:p>
      </dgm:t>
    </dgm:pt>
    <dgm:pt modelId="{A5FC397E-4FE7-4D3A-AB2C-094C077EECF4}" type="pres">
      <dgm:prSet presAssocID="{1465EBEA-1279-4717-BD27-C7EE495077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A9081B5-F627-460B-B42D-CA1BBAC2009F}" type="pres">
      <dgm:prSet presAssocID="{8E297FBB-70E8-484D-ADDA-349C5C5EC0DA}" presName="singleCycle" presStyleCnt="0"/>
      <dgm:spPr/>
    </dgm:pt>
    <dgm:pt modelId="{999BCBA0-BD09-4951-8BEA-D7F0F8386C69}" type="pres">
      <dgm:prSet presAssocID="{8E297FBB-70E8-484D-ADDA-349C5C5EC0DA}" presName="singleCenter" presStyleLbl="node1" presStyleIdx="0" presStyleCnt="4" custScaleX="149068" custLinFactNeighborX="0" custLinFactNeighborY="-13800">
        <dgm:presLayoutVars>
          <dgm:chMax val="7"/>
          <dgm:chPref val="7"/>
        </dgm:presLayoutVars>
      </dgm:prSet>
      <dgm:spPr/>
    </dgm:pt>
    <dgm:pt modelId="{266CC23F-8EE7-4220-A778-40047914545C}" type="pres">
      <dgm:prSet presAssocID="{49654E44-832B-48D8-8A88-7432BEEA0E73}" presName="Name56" presStyleLbl="parChTrans1D2" presStyleIdx="0" presStyleCnt="3"/>
      <dgm:spPr/>
    </dgm:pt>
    <dgm:pt modelId="{27261355-E33A-4B4A-B454-3F0124F10E10}" type="pres">
      <dgm:prSet presAssocID="{F0C3C22E-A72F-42E3-A5D8-EAA1324E493B}" presName="text0" presStyleLbl="node1" presStyleIdx="1" presStyleCnt="4" custScaleX="222490">
        <dgm:presLayoutVars>
          <dgm:bulletEnabled val="1"/>
        </dgm:presLayoutVars>
      </dgm:prSet>
      <dgm:spPr/>
    </dgm:pt>
    <dgm:pt modelId="{C61EB7C8-4F12-44FC-8F53-5AADCCEF3A7B}" type="pres">
      <dgm:prSet presAssocID="{59C22A17-0850-49C4-8783-ED057382F21E}" presName="Name56" presStyleLbl="parChTrans1D2" presStyleIdx="1" presStyleCnt="3"/>
      <dgm:spPr/>
    </dgm:pt>
    <dgm:pt modelId="{8EFE59FE-7F14-4698-9B8A-BE834E15010C}" type="pres">
      <dgm:prSet presAssocID="{76C31FE6-5829-4489-A402-945C32DE4741}" presName="text0" presStyleLbl="node1" presStyleIdx="2" presStyleCnt="4" custScaleX="222490">
        <dgm:presLayoutVars>
          <dgm:bulletEnabled val="1"/>
        </dgm:presLayoutVars>
      </dgm:prSet>
      <dgm:spPr/>
    </dgm:pt>
    <dgm:pt modelId="{7365E4B8-67AF-4B74-B4DC-BE28DDEAAE6F}" type="pres">
      <dgm:prSet presAssocID="{6DE10D35-E2C0-4531-B887-4F26096BB81C}" presName="Name56" presStyleLbl="parChTrans1D2" presStyleIdx="2" presStyleCnt="3"/>
      <dgm:spPr/>
    </dgm:pt>
    <dgm:pt modelId="{795AE095-0DDB-495C-B54B-B3F2F1A07408}" type="pres">
      <dgm:prSet presAssocID="{F315DE48-E7DC-4B9D-AA90-BEEB45CC9F8B}" presName="text0" presStyleLbl="node1" presStyleIdx="3" presStyleCnt="4" custScaleX="222490">
        <dgm:presLayoutVars>
          <dgm:bulletEnabled val="1"/>
        </dgm:presLayoutVars>
      </dgm:prSet>
      <dgm:spPr/>
    </dgm:pt>
  </dgm:ptLst>
  <dgm:cxnLst>
    <dgm:cxn modelId="{26E6FA02-9B15-4A58-94D1-3CB65B58C195}" srcId="{8E297FBB-70E8-484D-ADDA-349C5C5EC0DA}" destId="{F315DE48-E7DC-4B9D-AA90-BEEB45CC9F8B}" srcOrd="2" destOrd="0" parTransId="{6DE10D35-E2C0-4531-B887-4F26096BB81C}" sibTransId="{4453BA22-6599-45AB-8D06-B14386241D2E}"/>
    <dgm:cxn modelId="{D5622825-0DB4-48EA-AEB5-BCFA2E942A6E}" type="presOf" srcId="{F315DE48-E7DC-4B9D-AA90-BEEB45CC9F8B}" destId="{795AE095-0DDB-495C-B54B-B3F2F1A07408}" srcOrd="0" destOrd="0" presId="urn:microsoft.com/office/officeart/2008/layout/RadialCluster"/>
    <dgm:cxn modelId="{72FA942B-9893-486D-8C58-9313F146ED56}" type="presOf" srcId="{8E297FBB-70E8-484D-ADDA-349C5C5EC0DA}" destId="{999BCBA0-BD09-4951-8BEA-D7F0F8386C69}" srcOrd="0" destOrd="0" presId="urn:microsoft.com/office/officeart/2008/layout/RadialCluster"/>
    <dgm:cxn modelId="{D0447430-E18B-473F-9087-B013AEE0E78A}" type="presOf" srcId="{76C31FE6-5829-4489-A402-945C32DE4741}" destId="{8EFE59FE-7F14-4698-9B8A-BE834E15010C}" srcOrd="0" destOrd="0" presId="urn:microsoft.com/office/officeart/2008/layout/RadialCluster"/>
    <dgm:cxn modelId="{2F432543-80D3-497D-A9EB-2FAF5BB3BCF1}" srcId="{8E297FBB-70E8-484D-ADDA-349C5C5EC0DA}" destId="{76C31FE6-5829-4489-A402-945C32DE4741}" srcOrd="1" destOrd="0" parTransId="{59C22A17-0850-49C4-8783-ED057382F21E}" sibTransId="{F2B9525B-0B5E-4B84-A400-C71062C12E54}"/>
    <dgm:cxn modelId="{A7002C5F-88B1-4ACC-8329-9D655579EE97}" srcId="{1465EBEA-1279-4717-BD27-C7EE495077BF}" destId="{8E297FBB-70E8-484D-ADDA-349C5C5EC0DA}" srcOrd="0" destOrd="0" parTransId="{23DED236-7B76-43EA-AFA6-B4812BAB3BCB}" sibTransId="{B9E7B344-52DB-41A9-AAEF-106B6B018EB2}"/>
    <dgm:cxn modelId="{69AC3E77-ABAE-45D3-84D5-F50844D5597C}" srcId="{8E297FBB-70E8-484D-ADDA-349C5C5EC0DA}" destId="{F0C3C22E-A72F-42E3-A5D8-EAA1324E493B}" srcOrd="0" destOrd="0" parTransId="{49654E44-832B-48D8-8A88-7432BEEA0E73}" sibTransId="{4B9BB6FB-1477-4FDE-A007-2D1D941AEBFD}"/>
    <dgm:cxn modelId="{4C0C4893-76A7-413C-A1E4-D6DA7F0ACC7D}" type="presOf" srcId="{59C22A17-0850-49C4-8783-ED057382F21E}" destId="{C61EB7C8-4F12-44FC-8F53-5AADCCEF3A7B}" srcOrd="0" destOrd="0" presId="urn:microsoft.com/office/officeart/2008/layout/RadialCluster"/>
    <dgm:cxn modelId="{6DF40F96-250F-4D3C-8A46-52C9DAAF41A6}" type="presOf" srcId="{F0C3C22E-A72F-42E3-A5D8-EAA1324E493B}" destId="{27261355-E33A-4B4A-B454-3F0124F10E10}" srcOrd="0" destOrd="0" presId="urn:microsoft.com/office/officeart/2008/layout/RadialCluster"/>
    <dgm:cxn modelId="{EBF33CBE-17BB-4239-85E4-990CC6B9B202}" type="presOf" srcId="{1465EBEA-1279-4717-BD27-C7EE495077BF}" destId="{A5FC397E-4FE7-4D3A-AB2C-094C077EECF4}" srcOrd="0" destOrd="0" presId="urn:microsoft.com/office/officeart/2008/layout/RadialCluster"/>
    <dgm:cxn modelId="{EAB95AC5-33EC-4191-823A-8FDF69FC2220}" type="presOf" srcId="{6DE10D35-E2C0-4531-B887-4F26096BB81C}" destId="{7365E4B8-67AF-4B74-B4DC-BE28DDEAAE6F}" srcOrd="0" destOrd="0" presId="urn:microsoft.com/office/officeart/2008/layout/RadialCluster"/>
    <dgm:cxn modelId="{C29415E2-9021-4BD8-9D56-9D9659A59193}" type="presOf" srcId="{49654E44-832B-48D8-8A88-7432BEEA0E73}" destId="{266CC23F-8EE7-4220-A778-40047914545C}" srcOrd="0" destOrd="0" presId="urn:microsoft.com/office/officeart/2008/layout/RadialCluster"/>
    <dgm:cxn modelId="{8E748920-5F9C-40B9-A725-24CB01F8D230}" type="presParOf" srcId="{A5FC397E-4FE7-4D3A-AB2C-094C077EECF4}" destId="{1A9081B5-F627-460B-B42D-CA1BBAC2009F}" srcOrd="0" destOrd="0" presId="urn:microsoft.com/office/officeart/2008/layout/RadialCluster"/>
    <dgm:cxn modelId="{A4881FDB-E024-4F0D-B153-A3A8CB63E71F}" type="presParOf" srcId="{1A9081B5-F627-460B-B42D-CA1BBAC2009F}" destId="{999BCBA0-BD09-4951-8BEA-D7F0F8386C69}" srcOrd="0" destOrd="0" presId="urn:microsoft.com/office/officeart/2008/layout/RadialCluster"/>
    <dgm:cxn modelId="{715DA0BF-6C85-417D-B0C1-6F21BA85770D}" type="presParOf" srcId="{1A9081B5-F627-460B-B42D-CA1BBAC2009F}" destId="{266CC23F-8EE7-4220-A778-40047914545C}" srcOrd="1" destOrd="0" presId="urn:microsoft.com/office/officeart/2008/layout/RadialCluster"/>
    <dgm:cxn modelId="{3CA38A3A-CC1E-4592-B99A-315BCC40B75D}" type="presParOf" srcId="{1A9081B5-F627-460B-B42D-CA1BBAC2009F}" destId="{27261355-E33A-4B4A-B454-3F0124F10E10}" srcOrd="2" destOrd="0" presId="urn:microsoft.com/office/officeart/2008/layout/RadialCluster"/>
    <dgm:cxn modelId="{B9442AF5-10F2-402E-8424-5EE17CC689CA}" type="presParOf" srcId="{1A9081B5-F627-460B-B42D-CA1BBAC2009F}" destId="{C61EB7C8-4F12-44FC-8F53-5AADCCEF3A7B}" srcOrd="3" destOrd="0" presId="urn:microsoft.com/office/officeart/2008/layout/RadialCluster"/>
    <dgm:cxn modelId="{0871B468-957F-4D2D-A675-4F8B88818FB3}" type="presParOf" srcId="{1A9081B5-F627-460B-B42D-CA1BBAC2009F}" destId="{8EFE59FE-7F14-4698-9B8A-BE834E15010C}" srcOrd="4" destOrd="0" presId="urn:microsoft.com/office/officeart/2008/layout/RadialCluster"/>
    <dgm:cxn modelId="{CAD9DC6E-A4B6-459B-9F78-5536343C94F6}" type="presParOf" srcId="{1A9081B5-F627-460B-B42D-CA1BBAC2009F}" destId="{7365E4B8-67AF-4B74-B4DC-BE28DDEAAE6F}" srcOrd="5" destOrd="0" presId="urn:microsoft.com/office/officeart/2008/layout/RadialCluster"/>
    <dgm:cxn modelId="{AD1090A9-D1B1-4068-83BC-FA0A2AE4232D}" type="presParOf" srcId="{1A9081B5-F627-460B-B42D-CA1BBAC2009F}" destId="{795AE095-0DDB-495C-B54B-B3F2F1A0740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CBA0-BD09-4951-8BEA-D7F0F8386C69}">
      <dsp:nvSpPr>
        <dsp:cNvPr id="0" name=""/>
        <dsp:cNvSpPr/>
      </dsp:nvSpPr>
      <dsp:spPr>
        <a:xfrm>
          <a:off x="3405353" y="1382281"/>
          <a:ext cx="1828796" cy="122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Possible Model</a:t>
          </a:r>
        </a:p>
      </dsp:txBody>
      <dsp:txXfrm>
        <a:off x="3465241" y="1442169"/>
        <a:ext cx="1709020" cy="1107044"/>
      </dsp:txXfrm>
    </dsp:sp>
    <dsp:sp modelId="{266CC23F-8EE7-4220-A778-40047914545C}">
      <dsp:nvSpPr>
        <dsp:cNvPr id="0" name=""/>
        <dsp:cNvSpPr/>
      </dsp:nvSpPr>
      <dsp:spPr>
        <a:xfrm rot="16200000">
          <a:off x="4149594" y="1212123"/>
          <a:ext cx="3403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61355-E33A-4B4A-B454-3F0124F10E10}">
      <dsp:nvSpPr>
        <dsp:cNvPr id="0" name=""/>
        <dsp:cNvSpPr/>
      </dsp:nvSpPr>
      <dsp:spPr>
        <a:xfrm>
          <a:off x="3405352" y="219996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Patient Factor Information</a:t>
          </a:r>
        </a:p>
      </dsp:txBody>
      <dsp:txXfrm>
        <a:off x="3445477" y="260121"/>
        <a:ext cx="1748549" cy="741719"/>
      </dsp:txXfrm>
    </dsp:sp>
    <dsp:sp modelId="{C61EB7C8-4F12-44FC-8F53-5AADCCEF3A7B}">
      <dsp:nvSpPr>
        <dsp:cNvPr id="0" name=""/>
        <dsp:cNvSpPr/>
      </dsp:nvSpPr>
      <dsp:spPr>
        <a:xfrm rot="2511711">
          <a:off x="492049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E59FE-7F14-4698-9B8A-BE834E15010C}">
      <dsp:nvSpPr>
        <dsp:cNvPr id="0" name=""/>
        <dsp:cNvSpPr/>
      </dsp:nvSpPr>
      <dsp:spPr>
        <a:xfrm>
          <a:off x="5037773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Numeric Information</a:t>
          </a:r>
        </a:p>
      </dsp:txBody>
      <dsp:txXfrm>
        <a:off x="5077898" y="3087558"/>
        <a:ext cx="1748549" cy="741719"/>
      </dsp:txXfrm>
    </dsp:sp>
    <dsp:sp modelId="{7365E4B8-67AF-4B74-B4DC-BE28DDEAAE6F}">
      <dsp:nvSpPr>
        <dsp:cNvPr id="0" name=""/>
        <dsp:cNvSpPr/>
      </dsp:nvSpPr>
      <dsp:spPr>
        <a:xfrm rot="8288289">
          <a:off x="306216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E095-0DDB-495C-B54B-B3F2F1A07408}">
      <dsp:nvSpPr>
        <dsp:cNvPr id="0" name=""/>
        <dsp:cNvSpPr/>
      </dsp:nvSpPr>
      <dsp:spPr>
        <a:xfrm>
          <a:off x="1772930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Information from text</a:t>
          </a:r>
        </a:p>
      </dsp:txBody>
      <dsp:txXfrm>
        <a:off x="1813055" y="3087558"/>
        <a:ext cx="1748549" cy="74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2776-A38F-49A5-BB26-5D9674C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88D48-8216-465C-83C2-8A7495E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Readmissions is a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56DB-1790-45BC-B356-942101765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6CFE-F5DD-4A8C-A9F2-13B5C9079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2238704"/>
            <a:ext cx="8655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$41B spent annually treating patients within 30 days of their initial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 programs Medicare/Medicaid fine hospitals for readmissions driving up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patient hardship, stress &amp; strain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E0CE9-7483-B24A-A9C1-2D7C5E09BC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2EE27-3E52-BD4E-AA58-853A6E6E8B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/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06000" y="1107533"/>
            <a:ext cx="87783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5FF15F1E-6456-4033-AED8-8A1E1406D2ED}"/>
              </a:ext>
            </a:extLst>
          </p:cNvPr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>
            <a:extLst>
              <a:ext uri="{FF2B5EF4-FFF2-40B4-BE49-F238E27FC236}">
                <a16:creationId xmlns:a16="http://schemas.microsoft.com/office/drawing/2014/main" id="{26E5CBC5-6D55-4FE8-AD6B-51D531BC4DAF}"/>
              </a:ext>
            </a:extLst>
          </p:cNvPr>
          <p:cNvSpPr txBox="1"/>
          <p:nvPr/>
        </p:nvSpPr>
        <p:spPr>
          <a:xfrm>
            <a:off x="2206246" y="1889388"/>
            <a:ext cx="12891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Method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>
            <a:extLst>
              <a:ext uri="{FF2B5EF4-FFF2-40B4-BE49-F238E27FC236}">
                <a16:creationId xmlns:a16="http://schemas.microsoft.com/office/drawing/2014/main" id="{43814FBE-B194-497C-A05C-F36EF7B124A8}"/>
              </a:ext>
            </a:extLst>
          </p:cNvPr>
          <p:cNvSpPr txBox="1"/>
          <p:nvPr/>
        </p:nvSpPr>
        <p:spPr>
          <a:xfrm>
            <a:off x="2209942" y="3956523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>
            <a:extLst>
              <a:ext uri="{FF2B5EF4-FFF2-40B4-BE49-F238E27FC236}">
                <a16:creationId xmlns:a16="http://schemas.microsoft.com/office/drawing/2014/main" id="{0188B232-1AFD-4B8A-8E85-A505C81B5749}"/>
              </a:ext>
            </a:extLst>
          </p:cNvPr>
          <p:cNvSpPr txBox="1"/>
          <p:nvPr/>
        </p:nvSpPr>
        <p:spPr>
          <a:xfrm>
            <a:off x="7154613" y="3956523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Make predictions for the target on the new data.  </a:t>
            </a:r>
          </a:p>
        </p:txBody>
      </p:sp>
      <p:sp>
        <p:nvSpPr>
          <p:cNvPr id="18" name="Shape 290">
            <a:extLst>
              <a:ext uri="{FF2B5EF4-FFF2-40B4-BE49-F238E27FC236}">
                <a16:creationId xmlns:a16="http://schemas.microsoft.com/office/drawing/2014/main" id="{2D2EC717-53D3-4DED-ABBD-FBC1EAEE62D9}"/>
              </a:ext>
            </a:extLst>
          </p:cNvPr>
          <p:cNvSpPr txBox="1"/>
          <p:nvPr/>
        </p:nvSpPr>
        <p:spPr>
          <a:xfrm>
            <a:off x="7133564" y="1889388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19" name="Shape 292">
            <a:extLst>
              <a:ext uri="{FF2B5EF4-FFF2-40B4-BE49-F238E27FC236}">
                <a16:creationId xmlns:a16="http://schemas.microsoft.com/office/drawing/2014/main" id="{0656DA3D-C3E5-4017-85BF-E87801ABB5EC}"/>
              </a:ext>
            </a:extLst>
          </p:cNvPr>
          <p:cNvSpPr txBox="1"/>
          <p:nvPr/>
        </p:nvSpPr>
        <p:spPr>
          <a:xfrm>
            <a:off x="4073209" y="1889387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Examples</a:t>
            </a: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831C07E6-2935-43C3-9F17-8F771CA84AD0}"/>
              </a:ext>
            </a:extLst>
          </p:cNvPr>
          <p:cNvSpPr txBox="1"/>
          <p:nvPr/>
        </p:nvSpPr>
        <p:spPr>
          <a:xfrm>
            <a:off x="4117909" y="2631429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21" name="Shape 294">
            <a:extLst>
              <a:ext uri="{FF2B5EF4-FFF2-40B4-BE49-F238E27FC236}">
                <a16:creationId xmlns:a16="http://schemas.microsoft.com/office/drawing/2014/main" id="{0121AB00-D320-4AB1-818E-A9C81D4AC036}"/>
              </a:ext>
            </a:extLst>
          </p:cNvPr>
          <p:cNvSpPr txBox="1"/>
          <p:nvPr/>
        </p:nvSpPr>
        <p:spPr>
          <a:xfrm>
            <a:off x="4117909" y="303864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98">
            <a:extLst>
              <a:ext uri="{FF2B5EF4-FFF2-40B4-BE49-F238E27FC236}">
                <a16:creationId xmlns:a16="http://schemas.microsoft.com/office/drawing/2014/main" id="{67309BC7-34DE-4F5A-9BFE-9C0BCA904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46" y="2695546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299">
            <a:extLst>
              <a:ext uri="{FF2B5EF4-FFF2-40B4-BE49-F238E27FC236}">
                <a16:creationId xmlns:a16="http://schemas.microsoft.com/office/drawing/2014/main" id="{41316317-FC53-4748-95B7-8CC8A8532066}"/>
              </a:ext>
            </a:extLst>
          </p:cNvPr>
          <p:cNvGrpSpPr/>
          <p:nvPr/>
        </p:nvGrpSpPr>
        <p:grpSpPr>
          <a:xfrm>
            <a:off x="7001844" y="2541497"/>
            <a:ext cx="1869736" cy="1124344"/>
            <a:chOff x="7143751" y="2114551"/>
            <a:chExt cx="1869736" cy="1124344"/>
          </a:xfrm>
        </p:grpSpPr>
        <p:grpSp>
          <p:nvGrpSpPr>
            <p:cNvPr id="26" name="Shape 300">
              <a:extLst>
                <a:ext uri="{FF2B5EF4-FFF2-40B4-BE49-F238E27FC236}">
                  <a16:creationId xmlns:a16="http://schemas.microsoft.com/office/drawing/2014/main" id="{C16932D2-2E6E-4E3E-95DF-170747ED04A3}"/>
                </a:ext>
              </a:extLst>
            </p:cNvPr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0" name="Shape 301">
                <a:extLst>
                  <a:ext uri="{FF2B5EF4-FFF2-40B4-BE49-F238E27FC236}">
                    <a16:creationId xmlns:a16="http://schemas.microsoft.com/office/drawing/2014/main" id="{B14D9B44-D24B-4363-A7CA-08F873A55B81}"/>
                  </a:ext>
                </a:extLst>
              </p:cNvPr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hape 302">
                <a:extLst>
                  <a:ext uri="{FF2B5EF4-FFF2-40B4-BE49-F238E27FC236}">
                    <a16:creationId xmlns:a16="http://schemas.microsoft.com/office/drawing/2014/main" id="{E8A3D05E-D2A3-4A73-A968-874034906CF9}"/>
                  </a:ext>
                </a:extLst>
              </p:cNvPr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hape 303">
                <a:extLst>
                  <a:ext uri="{FF2B5EF4-FFF2-40B4-BE49-F238E27FC236}">
                    <a16:creationId xmlns:a16="http://schemas.microsoft.com/office/drawing/2014/main" id="{12759A16-DEA8-4A6A-8994-2C0103C299E6}"/>
                  </a:ext>
                </a:extLst>
              </p:cNvPr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4">
                <a:extLst>
                  <a:ext uri="{FF2B5EF4-FFF2-40B4-BE49-F238E27FC236}">
                    <a16:creationId xmlns:a16="http://schemas.microsoft.com/office/drawing/2014/main" id="{C387BBBD-5D9D-40DB-BE82-9275CD2717C7}"/>
                  </a:ext>
                </a:extLst>
              </p:cNvPr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7" name="Shape 305">
              <a:extLst>
                <a:ext uri="{FF2B5EF4-FFF2-40B4-BE49-F238E27FC236}">
                  <a16:creationId xmlns:a16="http://schemas.microsoft.com/office/drawing/2014/main" id="{E77BFAA6-78F2-4910-945F-9D2682BAD5D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Shape 306">
              <a:extLst>
                <a:ext uri="{FF2B5EF4-FFF2-40B4-BE49-F238E27FC236}">
                  <a16:creationId xmlns:a16="http://schemas.microsoft.com/office/drawing/2014/main" id="{821BB7C8-EEAB-4B95-82B3-78E894CF6A80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9" name="Shape 307">
              <a:extLst>
                <a:ext uri="{FF2B5EF4-FFF2-40B4-BE49-F238E27FC236}">
                  <a16:creationId xmlns:a16="http://schemas.microsoft.com/office/drawing/2014/main" id="{42D1DBA9-0D7A-4331-88FA-79C8524A703C}"/>
                </a:ext>
              </a:extLst>
            </p:cNvPr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4" name="Shape 308">
            <a:extLst>
              <a:ext uri="{FF2B5EF4-FFF2-40B4-BE49-F238E27FC236}">
                <a16:creationId xmlns:a16="http://schemas.microsoft.com/office/drawing/2014/main" id="{AB810761-D369-4074-B6FA-C5064A740985}"/>
              </a:ext>
            </a:extLst>
          </p:cNvPr>
          <p:cNvCxnSpPr/>
          <p:nvPr/>
        </p:nvCxnSpPr>
        <p:spPr>
          <a:xfrm>
            <a:off x="334750" y="3975466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7287B8-E24C-0646-AF90-22893D2849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7121245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a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268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may contain a date: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TransactionDate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7266214" y="1837581"/>
            <a:ext cx="1877786" cy="645631"/>
            <a:chOff x="2514600" y="2356964"/>
            <a:chExt cx="3200400" cy="6456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May-26-2024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906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prstClr val="black"/>
                </a:solidFill>
              </a:rPr>
              <a:t>ExampleA</a:t>
            </a:r>
            <a:endParaRPr lang="en-US" sz="1400" i="1" dirty="0">
              <a:solidFill>
                <a:prstClr val="black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5378"/>
              </p:ext>
            </p:extLst>
          </p:nvPr>
        </p:nvGraphicFramePr>
        <p:xfrm>
          <a:off x="381000" y="4592320"/>
          <a:ext cx="8448127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215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641262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4346650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TransactionRecency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Today’s Date - 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</a:rPr>
                        <a:t>May-26-2024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How recent a purchase or action is indicates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BrowserOS_Combination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Concatenate</a:t>
                      </a:r>
                    </a:p>
                    <a:p>
                      <a:pPr algn="ctr"/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OperatingSys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 Browser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By manually putting interactions together, you give your model a better chance to use interactions instead of trying to identify itself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29768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FE90E1-432B-5101-E92E-8D1222D79438}"/>
              </a:ext>
            </a:extLst>
          </p:cNvPr>
          <p:cNvCxnSpPr/>
          <p:nvPr/>
        </p:nvCxnSpPr>
        <p:spPr>
          <a:xfrm>
            <a:off x="4366260" y="2784531"/>
            <a:ext cx="3954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2BD79-F2D6-8133-3FBB-5876FFE0A5CE}"/>
              </a:ext>
            </a:extLst>
          </p:cNvPr>
          <p:cNvSpPr txBox="1"/>
          <p:nvPr/>
        </p:nvSpPr>
        <p:spPr>
          <a:xfrm>
            <a:off x="4209860" y="3049976"/>
            <a:ext cx="3105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may contain factors that interact: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OperatingSys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Browser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FCA6C-935C-E946-D5CA-F3ABF62FAEFD}"/>
              </a:ext>
            </a:extLst>
          </p:cNvPr>
          <p:cNvSpPr txBox="1"/>
          <p:nvPr/>
        </p:nvSpPr>
        <p:spPr>
          <a:xfrm>
            <a:off x="4209859" y="2871919"/>
            <a:ext cx="900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prstClr val="black"/>
                </a:solidFill>
              </a:rPr>
              <a:t>ExampleB</a:t>
            </a:r>
            <a:endParaRPr lang="en-US" sz="1400" i="1" dirty="0">
              <a:solidFill>
                <a:prstClr val="black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0BC867-7617-5D03-2222-5991B7DB4E3D}"/>
              </a:ext>
            </a:extLst>
          </p:cNvPr>
          <p:cNvGrpSpPr/>
          <p:nvPr/>
        </p:nvGrpSpPr>
        <p:grpSpPr>
          <a:xfrm>
            <a:off x="7062107" y="3117334"/>
            <a:ext cx="1877786" cy="922630"/>
            <a:chOff x="2514600" y="2356964"/>
            <a:chExt cx="3200400" cy="9226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2C71EE-54A9-DA8A-5FA1-6E3AE2386AB1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MacOS</a:t>
              </a:r>
            </a:p>
            <a:p>
              <a:r>
                <a:rPr lang="en-US" dirty="0"/>
                <a:t>Chrome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B2E87-85DE-44FE-6DBC-B28C4F082247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933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and library dummy among others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34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do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3490485" y="1540121"/>
            <a:ext cx="491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learning  needs this name an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  What are we trying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7F80-03DA-F61C-1164-C1C465F1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962DC-57C7-8E71-BB1D-C6A42AB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</a:t>
            </a:r>
            <a:r>
              <a:rPr lang="en-US"/>
              <a:t>_</a:t>
            </a:r>
            <a:r>
              <a:rPr lang="en-US" dirty="0" err="1"/>
              <a:t>extra_join_practice.R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E1E65-4E80-686F-7D9A-1B15C43C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0A23-2793-26B5-1946-38C088614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2B5E3-43E8-B3C0-88FA-552492F2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21" y="1509522"/>
            <a:ext cx="4293909" cy="4293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086DA-67DF-9B7E-0638-08F1EB7671A7}"/>
              </a:ext>
            </a:extLst>
          </p:cNvPr>
          <p:cNvSpPr txBox="1"/>
          <p:nvPr/>
        </p:nvSpPr>
        <p:spPr>
          <a:xfrm>
            <a:off x="867266" y="1659117"/>
            <a:ext cx="226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Joining Table Practice!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44F4-2678-CFCE-B99E-D4230EF31F70}"/>
              </a:ext>
            </a:extLst>
          </p:cNvPr>
          <p:cNvSpPr txBox="1"/>
          <p:nvPr/>
        </p:nvSpPr>
        <p:spPr>
          <a:xfrm>
            <a:off x="4385821" y="5748267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00212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/>
        </p:nvGraphicFramePr>
        <p:xfrm>
          <a:off x="-58782" y="1371600"/>
          <a:ext cx="8639504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682" y="365126"/>
            <a:ext cx="8345668" cy="591477"/>
          </a:xfrm>
        </p:spPr>
        <p:txBody>
          <a:bodyPr/>
          <a:lstStyle/>
          <a:p>
            <a:r>
              <a:rPr lang="en-US" dirty="0"/>
              <a:t>Keep this in mind as you’re tackling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85B8-6D35-0545-82C6-0A4ECB1B6D5C}"/>
              </a:ext>
            </a:extLst>
          </p:cNvPr>
          <p:cNvSpPr txBox="1"/>
          <p:nvPr/>
        </p:nvSpPr>
        <p:spPr>
          <a:xfrm>
            <a:off x="3626608" y="1270861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Male/Female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DBCB7-E410-1045-88E3-7D04B616EECD}"/>
              </a:ext>
            </a:extLst>
          </p:cNvPr>
          <p:cNvSpPr txBox="1"/>
          <p:nvPr/>
        </p:nvSpPr>
        <p:spPr>
          <a:xfrm>
            <a:off x="5328839" y="5204848"/>
            <a:ext cx="125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Height, </a:t>
            </a:r>
            <a:r>
              <a:rPr lang="en-US" dirty="0" err="1"/>
              <a:t>wgt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B7D8-B671-C847-854C-DF8BCA7C3A1C}"/>
              </a:ext>
            </a:extLst>
          </p:cNvPr>
          <p:cNvSpPr txBox="1"/>
          <p:nvPr/>
        </p:nvSpPr>
        <p:spPr>
          <a:xfrm>
            <a:off x="924737" y="5248761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 notes “patient exhibits…”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9483E1-0ED0-EA47-ACDE-37851EA1FC6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0370C-FEC1-4E42-B83C-CE7B04DB2A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6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FA4FE-F05E-155A-8B40-3EAABDD0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47001-CCB3-F231-A577-5C42A7E5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Basic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3E1-75ED-C2B7-DDCD-45C9B241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66DC-8B6D-6E01-1882-F4E7B37CB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2FB8F2-8FCF-A31D-2BB6-A1D16D482CFD}"/>
              </a:ext>
            </a:extLst>
          </p:cNvPr>
          <p:cNvSpPr/>
          <p:nvPr/>
        </p:nvSpPr>
        <p:spPr>
          <a:xfrm>
            <a:off x="5611890" y="3734524"/>
            <a:ext cx="3258732" cy="2219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 is having a data frame with the variables you think are appropriate from the already scrubbed data, summary stats, and visualizations.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49C32-8074-A765-E1E2-D139E63CED2A}"/>
              </a:ext>
            </a:extLst>
          </p:cNvPr>
          <p:cNvSpPr/>
          <p:nvPr/>
        </p:nvSpPr>
        <p:spPr>
          <a:xfrm>
            <a:off x="182636" y="2407796"/>
            <a:ext cx="1474714" cy="798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 err="1"/>
              <a:t>Read.csv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A6532-4F4E-EAA5-B2C3-D983153698F5}"/>
              </a:ext>
            </a:extLst>
          </p:cNvPr>
          <p:cNvSpPr/>
          <p:nvPr/>
        </p:nvSpPr>
        <p:spPr>
          <a:xfrm>
            <a:off x="2159906" y="2176838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 </a:t>
            </a:r>
          </a:p>
          <a:p>
            <a:pPr algn="ctr"/>
            <a:r>
              <a:rPr lang="en-US" dirty="0"/>
              <a:t>Determine Missing, outliers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599202-B488-5529-7311-2131DE2A65F3}"/>
              </a:ext>
            </a:extLst>
          </p:cNvPr>
          <p:cNvSpPr/>
          <p:nvPr/>
        </p:nvSpPr>
        <p:spPr>
          <a:xfrm>
            <a:off x="4034668" y="2168593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Exploration, visualization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00B2EA0-5FDF-98EE-6C41-4C5B335CBA0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657350" y="2807042"/>
            <a:ext cx="50255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AE8541-45DC-FD23-6CC7-C7866595AB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634620" y="2798797"/>
            <a:ext cx="400048" cy="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6BA0163-D873-B02B-08C1-9FDC16D64BBF}"/>
              </a:ext>
            </a:extLst>
          </p:cNvPr>
          <p:cNvCxnSpPr>
            <a:stCxn id="12" idx="3"/>
            <a:endCxn id="9" idx="0"/>
          </p:cNvCxnSpPr>
          <p:nvPr/>
        </p:nvCxnSpPr>
        <p:spPr>
          <a:xfrm>
            <a:off x="5509382" y="2798797"/>
            <a:ext cx="1731874" cy="935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11524-5BF3-AA90-D22A-19591719A45B}"/>
              </a:ext>
            </a:extLst>
          </p:cNvPr>
          <p:cNvSpPr/>
          <p:nvPr/>
        </p:nvSpPr>
        <p:spPr>
          <a:xfrm>
            <a:off x="5611890" y="5946980"/>
            <a:ext cx="3258732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write.csv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8736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Mid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659533" y="1845721"/>
            <a:ext cx="939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64189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10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Master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32DC4-2673-6F3E-A504-E655581BC460}"/>
              </a:ext>
            </a:extLst>
          </p:cNvPr>
          <p:cNvSpPr/>
          <p:nvPr/>
        </p:nvSpPr>
        <p:spPr>
          <a:xfrm>
            <a:off x="1694173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text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44016-C15D-8436-9243-B8A6C560D96C}"/>
              </a:ext>
            </a:extLst>
          </p:cNvPr>
          <p:cNvSpPr/>
          <p:nvPr/>
        </p:nvSpPr>
        <p:spPr>
          <a:xfrm>
            <a:off x="3535198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document term 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898A8D-B168-99CE-2F97-3A71FC462C9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040184" y="3668140"/>
            <a:ext cx="653989" cy="173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659533" y="1845721"/>
            <a:ext cx="939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64189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7C084A-5696-E6AE-349F-563A1C53487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2658944" y="5400224"/>
            <a:ext cx="876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A31F43B-E217-7991-E7D4-4F59916F080E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4499969" y="3663547"/>
            <a:ext cx="1789561" cy="1736677"/>
          </a:xfrm>
          <a:prstGeom prst="bentConnector3">
            <a:avLst>
              <a:gd name="adj1" fmla="val 705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0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9EAEF-AC39-4F46-A876-835A218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D9455-329F-447E-98A3-DD3FB11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working!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6DF4-DEB8-4A32-97BF-72315D909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BF0B2-5E54-4380-8ECC-7D4A0500B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122" name="Picture 2" descr="Image result for hospital  meme">
            <a:extLst>
              <a:ext uri="{FF2B5EF4-FFF2-40B4-BE49-F238E27FC236}">
                <a16:creationId xmlns:a16="http://schemas.microsoft.com/office/drawing/2014/main" id="{51CC7F37-F786-4DE2-91E8-A86E347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5" y="1815818"/>
            <a:ext cx="3276171" cy="32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AFB49-6457-3542-A9A6-A0274DD4E24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1C8D8-E5BF-B147-9DC8-726AE0008BC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59056" y="3184368"/>
            <a:ext cx="41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Dimension Reduction, summary stats, &amp; visualization  can also include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Obtain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Scrub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Explore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Interpret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Depending on level more or less data cleaning is needed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69780" y="3720490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data has been curated for you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2FC60-9F05-30A4-6CF2-943DDA1226D0}"/>
              </a:ext>
            </a:extLst>
          </p:cNvPr>
          <p:cNvSpPr txBox="1"/>
          <p:nvPr/>
        </p:nvSpPr>
        <p:spPr>
          <a:xfrm>
            <a:off x="4769780" y="3889598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D0FD4-0E61-E9C8-8922-EBC32BE1DAF4}"/>
              </a:ext>
            </a:extLst>
          </p:cNvPr>
          <p:cNvSpPr txBox="1"/>
          <p:nvPr/>
        </p:nvSpPr>
        <p:spPr>
          <a:xfrm>
            <a:off x="4786381" y="4559865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Scrub: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25308</TotalTime>
  <Words>4433</Words>
  <Application>Microsoft Macintosh PowerPoint</Application>
  <PresentationFormat>On-screen Show (4:3)</PresentationFormat>
  <Paragraphs>2293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Franklin Gothic Book</vt:lpstr>
      <vt:lpstr>Lucida Console</vt:lpstr>
      <vt:lpstr>Open Sans</vt:lpstr>
      <vt:lpstr>Office Theme</vt:lpstr>
      <vt:lpstr>Hospital Readmissions is a problem</vt:lpstr>
      <vt:lpstr>Supervised Learning</vt:lpstr>
      <vt:lpstr>What is a model?  What are we trying to do?</vt:lpstr>
      <vt:lpstr>What is a model?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Scrub: PreProcessing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REVIEW: Informative Variables</vt:lpstr>
      <vt:lpstr>REVIEW: Informative Variables</vt:lpstr>
      <vt:lpstr>REVIEW: Outcome/Target Variable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Open E_extra_join_practice.R</vt:lpstr>
      <vt:lpstr>Keep this in mind as you’re tackling the case</vt:lpstr>
      <vt:lpstr>Diabetes Basic Level</vt:lpstr>
      <vt:lpstr>Diabetes Case – Mid Level Steps</vt:lpstr>
      <vt:lpstr>Diabetes Case – Master Level Steps</vt:lpstr>
      <vt:lpstr>Get working!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Ted Kwartler</cp:lastModifiedBy>
  <cp:revision>164</cp:revision>
  <cp:lastPrinted>2018-07-10T22:02:33Z</cp:lastPrinted>
  <dcterms:created xsi:type="dcterms:W3CDTF">2018-05-11T14:06:45Z</dcterms:created>
  <dcterms:modified xsi:type="dcterms:W3CDTF">2025-05-26T23:10:15Z</dcterms:modified>
</cp:coreProperties>
</file>